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365" r:id="rId4"/>
    <p:sldId id="258" r:id="rId5"/>
    <p:sldId id="366" r:id="rId6"/>
    <p:sldId id="259" r:id="rId7"/>
    <p:sldId id="260" r:id="rId8"/>
    <p:sldId id="303" r:id="rId9"/>
    <p:sldId id="282" r:id="rId10"/>
    <p:sldId id="364" r:id="rId11"/>
  </p:sldIdLst>
  <p:sldSz cx="18288000" cy="10287000"/>
  <p:notesSz cx="6858000" cy="9144000"/>
  <p:embeddedFontLst>
    <p:embeddedFont>
      <p:font typeface="Arial Unicode MS" panose="020B0604020202020204" charset="-128"/>
      <p:regular r:id="rId13"/>
    </p:embeddedFont>
    <p:embeddedFont>
      <p:font typeface="Barlow Bold" panose="020B0604020202020204" charset="0"/>
      <p:regular r:id="rId14"/>
    </p:embeddedFont>
    <p:embeddedFont>
      <p:font typeface="Barlow Bold Bold" panose="020B0604020202020204" charset="0"/>
      <p:regular r:id="rId15"/>
    </p:embeddedFont>
    <p:embeddedFont>
      <p:font typeface="Segoe UI" panose="020B0502040204020203" pitchFamily="34" charset="0"/>
      <p:regular r:id="rId16"/>
      <p:bold r:id="rId17"/>
      <p:italic r:id="rId18"/>
      <p:boldItalic r:id="rId19"/>
    </p:embeddedFont>
    <p:embeddedFont>
      <p:font typeface="Space Grotesk" panose="020B0604020202020204" charset="0"/>
      <p:regular r:id="rId20"/>
      <p:bold r:id="rId21"/>
    </p:embeddedFont>
    <p:embeddedFont>
      <p:font typeface="Space Grotesk Medium" panose="020B0604020202020204" charset="0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01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93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B2E750-4AB1-427B-8934-A508C15A9FB2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46AE9-8852-4178-9D29-A75BE40F1A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8987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26e3a91b602_0_1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26e3a91b602_0_1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26e3a91b602_0_1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26e3a91b602_0_17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00" lvl="0" indent="-685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828800" lvl="1" indent="-635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2743200" lvl="2" indent="-635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3657600" lvl="3" indent="-6350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4572000" lvl="4" indent="-635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5486400" lvl="5" indent="-635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6400800" lvl="6" indent="-6350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7315200" lvl="7" indent="-635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8229600" lvl="8" indent="-635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35186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8229" y="0"/>
            <a:ext cx="184404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34218" y="8329724"/>
            <a:ext cx="4173289" cy="1591214"/>
            <a:chOff x="0" y="0"/>
            <a:chExt cx="1099138" cy="4190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99138" cy="419085"/>
            </a:xfrm>
            <a:custGeom>
              <a:avLst/>
              <a:gdLst/>
              <a:ahLst/>
              <a:cxnLst/>
              <a:rect l="l" t="t" r="r" b="b"/>
              <a:pathLst>
                <a:path w="1099138" h="419085">
                  <a:moveTo>
                    <a:pt x="0" y="0"/>
                  </a:moveTo>
                  <a:lnTo>
                    <a:pt x="1099138" y="0"/>
                  </a:lnTo>
                  <a:lnTo>
                    <a:pt x="1099138" y="419085"/>
                  </a:lnTo>
                  <a:lnTo>
                    <a:pt x="0" y="419085"/>
                  </a:lnTo>
                  <a:close/>
                </a:path>
              </a:pathLst>
            </a:custGeom>
            <a:solidFill>
              <a:srgbClr val="18371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099138" cy="4571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583114" y="8572398"/>
            <a:ext cx="1694194" cy="34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9"/>
              </a:lnSpc>
            </a:pPr>
            <a:endParaRPr lang="en-US" sz="2400" dirty="0">
              <a:solidFill>
                <a:srgbClr val="F8F4E5"/>
              </a:solidFill>
              <a:latin typeface="Barlow Bold"/>
              <a:ea typeface="Barlow Bold"/>
              <a:cs typeface="Barlow Bold"/>
              <a:sym typeface="Barlow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326204" y="8772684"/>
            <a:ext cx="10933317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  <a:spcBef>
                <a:spcPct val="0"/>
              </a:spcBef>
            </a:pPr>
            <a:r>
              <a:rPr lang="en-US" sz="4695" dirty="0">
                <a:solidFill>
                  <a:srgbClr val="F8F4E5"/>
                </a:solidFill>
                <a:latin typeface="Barlow Bold"/>
                <a:ea typeface="Barlow Bold"/>
                <a:cs typeface="Barlow Bold"/>
                <a:sym typeface="Barlow Bold"/>
              </a:rPr>
              <a:t>Team Name :Fellowship of Errors</a:t>
            </a:r>
          </a:p>
        </p:txBody>
      </p:sp>
      <p:pic>
        <p:nvPicPr>
          <p:cNvPr id="18" name="Google Shape;766;p62">
            <a:extLst>
              <a:ext uri="{FF2B5EF4-FFF2-40B4-BE49-F238E27FC236}">
                <a16:creationId xmlns:a16="http://schemas.microsoft.com/office/drawing/2014/main" id="{EBB1813E-6A22-D0BD-570C-42D2563644C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68000" y="2171700"/>
            <a:ext cx="6218737" cy="537855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508A4D-1915-3443-EB39-FC5FB084ED35}"/>
              </a:ext>
            </a:extLst>
          </p:cNvPr>
          <p:cNvSpPr txBox="1"/>
          <p:nvPr/>
        </p:nvSpPr>
        <p:spPr>
          <a:xfrm>
            <a:off x="-56370" y="3418406"/>
            <a:ext cx="18288000" cy="2619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0" indent="-1143000" algn="l">
              <a:lnSpc>
                <a:spcPts val="4952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11000" b="1" dirty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Barlow Bold Bold"/>
              </a:rPr>
              <a:t>WhistleSafe</a:t>
            </a:r>
          </a:p>
          <a:p>
            <a:pPr algn="l">
              <a:lnSpc>
                <a:spcPts val="4952"/>
              </a:lnSpc>
              <a:spcBef>
                <a:spcPct val="0"/>
              </a:spcBef>
            </a:pPr>
            <a:endParaRPr lang="en-US" sz="11000" b="1" dirty="0">
              <a:solidFill>
                <a:srgbClr val="00000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  <a:sym typeface="Barlow Bold Bold"/>
            </a:endParaRPr>
          </a:p>
          <a:p>
            <a:pPr algn="r">
              <a:lnSpc>
                <a:spcPts val="4952"/>
              </a:lnSpc>
              <a:spcBef>
                <a:spcPct val="0"/>
              </a:spcBef>
            </a:pPr>
            <a:r>
              <a:rPr lang="en-US" sz="40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Empowering Whistleblowers with a Centralized, Anonymous Reporting Platform Leveraging AI and Secure Communication</a:t>
            </a:r>
            <a:endParaRPr lang="en-US" sz="4000" b="1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  <a:sym typeface="Barlow Bold 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835AA9-F7B6-9398-4762-14B50F75314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93" y="7850781"/>
            <a:ext cx="4375642" cy="240443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2" name="Google Shape;1722;p1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"/>
            <a:ext cx="18288006" cy="10287002"/>
          </a:xfrm>
          <a:prstGeom prst="rect">
            <a:avLst/>
          </a:prstGeom>
          <a:noFill/>
          <a:ln>
            <a:noFill/>
          </a:ln>
        </p:spPr>
      </p:pic>
      <p:sp>
        <p:nvSpPr>
          <p:cNvPr id="1723" name="Google Shape;1723;p121"/>
          <p:cNvSpPr txBox="1">
            <a:spLocks noGrp="1"/>
          </p:cNvSpPr>
          <p:nvPr>
            <p:ph type="ctrTitle"/>
          </p:nvPr>
        </p:nvSpPr>
        <p:spPr>
          <a:xfrm>
            <a:off x="1391100" y="4000500"/>
            <a:ext cx="15505800" cy="1631216"/>
          </a:xfrm>
          <a:prstGeom prst="rect">
            <a:avLst/>
          </a:prstGeom>
        </p:spPr>
        <p:txBody>
          <a:bodyPr spcFirstLastPara="1" vert="horz" wrap="square" lIns="0" tIns="0" rIns="182850" bIns="0" rtlCol="0" anchor="b" anchorCtr="0">
            <a:spAutoFit/>
          </a:bodyPr>
          <a:lstStyle/>
          <a:p>
            <a:pPr>
              <a:spcBef>
                <a:spcPts val="0"/>
              </a:spcBef>
            </a:pPr>
            <a:r>
              <a:rPr lang="en" sz="10600" dirty="0">
                <a:solidFill>
                  <a:srgbClr val="F4F0E0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Thanks for Joining</a:t>
            </a:r>
            <a:endParaRPr sz="10600" dirty="0">
              <a:solidFill>
                <a:srgbClr val="F4F0E0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28700"/>
            <a:ext cx="16230600" cy="633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2"/>
              </a:lnSpc>
              <a:spcBef>
                <a:spcPct val="0"/>
              </a:spcBef>
            </a:pPr>
            <a:r>
              <a:rPr lang="en-US" sz="4157" b="1" dirty="0">
                <a:solidFill>
                  <a:srgbClr val="000000"/>
                </a:solidFill>
                <a:latin typeface="Barlow Bold Bold"/>
                <a:ea typeface="Barlow Bold Bold"/>
                <a:cs typeface="Barlow Bold Bold"/>
                <a:sym typeface="Barlow Bold Bold"/>
              </a:rPr>
              <a:t>SOLUTION OVERVIEW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157944"/>
            <a:ext cx="15735300" cy="86190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 rtl="0" fontAlgn="base"/>
            <a:r>
              <a:rPr lang="en-US" sz="3052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Theme : </a:t>
            </a:r>
            <a:r>
              <a:rPr lang="en-US" sz="3052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Public Safety and Security</a:t>
            </a:r>
          </a:p>
          <a:p>
            <a:pPr algn="just" rtl="0" fontAlgn="base"/>
            <a:endParaRPr lang="en-US" sz="3052" dirty="0">
              <a:solidFill>
                <a:srgbClr val="000000"/>
              </a:solidFill>
              <a:latin typeface="Arial" panose="020B0604020202020204" pitchFamily="34" charset="0"/>
              <a:ea typeface="Barlow Bold"/>
              <a:cs typeface="Arial" panose="020B0604020202020204" pitchFamily="34" charset="0"/>
              <a:sym typeface="Barlow Bold"/>
            </a:endParaRPr>
          </a:p>
          <a:p>
            <a:pPr algn="just" rtl="0" fontAlgn="base"/>
            <a:r>
              <a:rPr lang="en-US" sz="3052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Problem : </a:t>
            </a:r>
          </a:p>
          <a:p>
            <a:pPr algn="just" rtl="0" fontAlgn="base"/>
            <a:endParaRPr lang="en-US" sz="3052" b="1" i="0" u="none" strike="noStrike" dirty="0">
              <a:solidFill>
                <a:srgbClr val="000000"/>
              </a:solidFill>
              <a:effectLst/>
              <a:latin typeface="Barlow Bold"/>
              <a:sym typeface="Barlow Bold"/>
            </a:endParaRPr>
          </a:p>
          <a:p>
            <a:pPr algn="just" rtl="0" fontAlgn="base"/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There is a common situation worldwide where many people see wrongdoings but can't act due to fear and lack of protection.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</a:p>
          <a:p>
            <a:pPr algn="just" rtl="0" fontAlgn="base"/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just" rtl="0" fontAlgn="base"/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 rtl="0" fontAlgn="base"/>
            <a:r>
              <a:rPr lang="en-US" sz="32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Our Solution : </a:t>
            </a:r>
          </a:p>
          <a:p>
            <a:pPr algn="just" rtl="0" fontAlgn="base"/>
            <a:endParaRPr lang="en-US" sz="3200" b="1" u="none" strike="noStrike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 rtl="0" fontAlgn="base"/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Our platform offers a secure and anonymous way for people to report such incidents without fear of retaliation. </a:t>
            </a:r>
          </a:p>
          <a:p>
            <a:pPr algn="just" rtl="0" fontAlgn="base"/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</a:rPr>
              <a:t>Our platform uses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advanced technologies like AI to detect the fake reporting and secure communication methods to empower citizens report anonymously.</a:t>
            </a:r>
          </a:p>
          <a:p>
            <a:pPr algn="just" rtl="0" fontAlgn="base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Whistle Safe is not just an idea; it is a solution crafted through real-world experiences and driven by a passion for justice and accountability.</a:t>
            </a:r>
            <a:endParaRPr lang="en-US" sz="2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 fontAlgn="base"/>
            <a:endParaRPr lang="en-US" sz="28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 rtl="0" fontAlgn="base"/>
            <a:r>
              <a:rPr lang="en-US" sz="2800" dirty="0">
                <a:solidFill>
                  <a:srgbClr val="000000"/>
                </a:solidFill>
                <a:latin typeface="Segoe UI" panose="020B0502040204020203" pitchFamily="34" charset="0"/>
              </a:rPr>
              <a:t>                               </a:t>
            </a:r>
            <a:endParaRPr lang="en-US" sz="280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just" rtl="0" fontAlgn="base"/>
            <a:endParaRPr lang="en-US" sz="2800" b="1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659031" lvl="1" indent="-329516" algn="l">
              <a:lnSpc>
                <a:spcPts val="3635"/>
              </a:lnSpc>
              <a:buFont typeface="Arial"/>
              <a:buChar char="•"/>
            </a:pPr>
            <a:endParaRPr lang="en-US" sz="3052" b="1" dirty="0">
              <a:solidFill>
                <a:srgbClr val="000000"/>
              </a:solidFill>
              <a:latin typeface="Barlow Bold"/>
              <a:ea typeface="Barlow Bold"/>
              <a:cs typeface="Barlow Bold"/>
              <a:sym typeface="Barlow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70F531-3D56-AA6E-7EB8-D381646B19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200" y="8572500"/>
            <a:ext cx="3480194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79B2CED-B57A-3F1C-5C95-C290E46D6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00075"/>
            <a:ext cx="16002000" cy="900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47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28700"/>
            <a:ext cx="16230600" cy="1262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2"/>
              </a:lnSpc>
            </a:pPr>
            <a:r>
              <a:rPr lang="en-US" sz="4157" b="1" dirty="0">
                <a:solidFill>
                  <a:srgbClr val="000000"/>
                </a:solidFill>
                <a:latin typeface="Barlow Bold Bold"/>
                <a:ea typeface="Barlow Bold Bold"/>
                <a:cs typeface="Barlow Bold Bold"/>
                <a:sym typeface="Barlow Bold Bold"/>
              </a:rPr>
              <a:t>WORKFLOW </a:t>
            </a:r>
          </a:p>
          <a:p>
            <a:pPr algn="l">
              <a:lnSpc>
                <a:spcPts val="4952"/>
              </a:lnSpc>
              <a:spcBef>
                <a:spcPct val="0"/>
              </a:spcBef>
            </a:pPr>
            <a:endParaRPr lang="en-US" sz="4157" b="1" dirty="0">
              <a:solidFill>
                <a:srgbClr val="000000"/>
              </a:solidFill>
              <a:latin typeface="Barlow Bold Bold"/>
              <a:ea typeface="Barlow Bold Bold"/>
              <a:cs typeface="Barlow Bold Bold"/>
              <a:sym typeface="Barlow Bold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2066518"/>
            <a:ext cx="4914007" cy="917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2"/>
              </a:lnSpc>
            </a:pPr>
            <a:r>
              <a:rPr lang="en-US" sz="3050" b="1" dirty="0">
                <a:solidFill>
                  <a:srgbClr val="000000"/>
                </a:solidFill>
                <a:latin typeface="Barlow Bold Bold"/>
                <a:ea typeface="Barlow Bold Bold"/>
                <a:cs typeface="Barlow Bold Bold"/>
                <a:sym typeface="Barlow Bold Bold"/>
              </a:rPr>
              <a:t>Workflow </a:t>
            </a:r>
          </a:p>
          <a:p>
            <a:pPr algn="l">
              <a:lnSpc>
                <a:spcPts val="3632"/>
              </a:lnSpc>
            </a:pPr>
            <a:endParaRPr lang="en-US" sz="3050" b="1" dirty="0">
              <a:solidFill>
                <a:srgbClr val="000000"/>
              </a:solidFill>
              <a:latin typeface="Barlow Bold Bold"/>
              <a:ea typeface="Barlow Bold Bold"/>
              <a:cs typeface="Barlow Bold Bold"/>
              <a:sym typeface="Barlow Bold Bold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1FA8C70-BD01-F85D-949A-48BC7AEB4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961" y="1638300"/>
            <a:ext cx="1631566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549CB9-4AB8-B622-CC54-B48512AAFE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200" y="8496300"/>
            <a:ext cx="3480194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28700"/>
            <a:ext cx="16230600" cy="1262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2"/>
              </a:lnSpc>
            </a:pPr>
            <a:r>
              <a:rPr lang="en-US" sz="4157" b="1">
                <a:solidFill>
                  <a:srgbClr val="000000"/>
                </a:solidFill>
                <a:latin typeface="Barlow Bold Bold"/>
                <a:ea typeface="Barlow Bold Bold"/>
                <a:cs typeface="Barlow Bold Bold"/>
                <a:sym typeface="Barlow Bold Bold"/>
              </a:rPr>
              <a:t>TECHNICAL ARCHITECTURE </a:t>
            </a:r>
          </a:p>
          <a:p>
            <a:pPr algn="l">
              <a:lnSpc>
                <a:spcPts val="4952"/>
              </a:lnSpc>
              <a:spcBef>
                <a:spcPct val="0"/>
              </a:spcBef>
            </a:pPr>
            <a:endParaRPr lang="en-US" sz="4157" b="1">
              <a:solidFill>
                <a:srgbClr val="000000"/>
              </a:solidFill>
              <a:latin typeface="Barlow Bold Bold"/>
              <a:ea typeface="Barlow Bold Bold"/>
              <a:cs typeface="Barlow Bold Bold"/>
              <a:sym typeface="Barlow Bold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33400" y="2975615"/>
            <a:ext cx="285750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32"/>
              </a:lnSpc>
              <a:spcBef>
                <a:spcPct val="0"/>
              </a:spcBef>
            </a:pPr>
            <a:r>
              <a:rPr lang="en-US" sz="3050" b="1" dirty="0">
                <a:solidFill>
                  <a:srgbClr val="000000"/>
                </a:solidFill>
                <a:latin typeface="Barlow Bold Bold"/>
                <a:ea typeface="Barlow Bold Bold"/>
                <a:cs typeface="Barlow Bold Bold"/>
                <a:sym typeface="Barlow Bold Bold"/>
              </a:rPr>
              <a:t>Tech stack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78135" y="3698302"/>
            <a:ext cx="10129143" cy="2769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b="1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Frontend Technologies: </a:t>
            </a: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React</a:t>
            </a:r>
          </a:p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b="1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Backend Technologies: </a:t>
            </a: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Appwrite</a:t>
            </a:r>
          </a:p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b="1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Database: </a:t>
            </a: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Appwrite</a:t>
            </a:r>
          </a:p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b="1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Other Tools/Services: </a:t>
            </a: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MUI , </a:t>
            </a:r>
            <a:r>
              <a:rPr lang="en-US" sz="3050" dirty="0" err="1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Github</a:t>
            </a: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 , IBM </a:t>
            </a:r>
            <a:r>
              <a:rPr lang="en-US" sz="3050" dirty="0" err="1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watsonx</a:t>
            </a: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 for report processing, Deep learning models for Deepfakes Detection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549CB9-4AB8-B622-CC54-B48512AAFE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200" y="8496300"/>
            <a:ext cx="3480194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00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3400" y="1027275"/>
            <a:ext cx="9430494" cy="587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52"/>
              </a:lnSpc>
              <a:spcBef>
                <a:spcPct val="0"/>
              </a:spcBef>
            </a:pPr>
            <a:r>
              <a:rPr lang="en-US" sz="4157" b="1" dirty="0">
                <a:solidFill>
                  <a:srgbClr val="000000"/>
                </a:solidFill>
                <a:latin typeface="Barlow Bold Bold"/>
                <a:ea typeface="Barlow Bold Bold"/>
                <a:cs typeface="Barlow Bold Bold"/>
                <a:sym typeface="Barlow Bold Bold"/>
              </a:rPr>
              <a:t>SCALABILITY AND FUTURE SCOPE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08906" y="2180277"/>
            <a:ext cx="13665696" cy="5078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b="1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How your solution can handle increased load</a:t>
            </a:r>
          </a:p>
          <a:p>
            <a:pPr marL="329248" lvl="1" algn="l">
              <a:lnSpc>
                <a:spcPts val="3632"/>
              </a:lnSpc>
            </a:pPr>
            <a:r>
              <a:rPr lang="en-US" sz="3050" b="1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    </a:t>
            </a: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Autoscaling by Appwrite Database</a:t>
            </a:r>
          </a:p>
          <a:p>
            <a:pPr marL="329248" lvl="1" algn="l">
              <a:lnSpc>
                <a:spcPts val="3632"/>
              </a:lnSpc>
            </a:pPr>
            <a:endParaRPr lang="en-US" sz="3050" b="1" dirty="0">
              <a:solidFill>
                <a:srgbClr val="000000"/>
              </a:solidFill>
              <a:latin typeface="Arial" panose="020B0604020202020204" pitchFamily="34" charset="0"/>
              <a:ea typeface="Barlow Bold"/>
              <a:cs typeface="Arial" panose="020B0604020202020204" pitchFamily="34" charset="0"/>
              <a:sym typeface="Barlow Bold"/>
            </a:endParaRPr>
          </a:p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b="1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Architecture considerations (e.g., cloud services, load balancing)</a:t>
            </a:r>
          </a:p>
          <a:p>
            <a:pPr marL="329248" lvl="1" algn="l">
              <a:lnSpc>
                <a:spcPts val="3632"/>
              </a:lnSpc>
            </a:pPr>
            <a:r>
              <a:rPr lang="en-US" sz="3050" b="1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    </a:t>
            </a: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Appwrite database</a:t>
            </a:r>
          </a:p>
          <a:p>
            <a:pPr marL="329248" lvl="1" algn="l">
              <a:lnSpc>
                <a:spcPts val="3632"/>
              </a:lnSpc>
            </a:pPr>
            <a:endParaRPr lang="en-US" sz="3050" b="1" dirty="0">
              <a:solidFill>
                <a:srgbClr val="000000"/>
              </a:solidFill>
              <a:latin typeface="Arial" panose="020B0604020202020204" pitchFamily="34" charset="0"/>
              <a:ea typeface="Barlow Bold"/>
              <a:cs typeface="Arial" panose="020B0604020202020204" pitchFamily="34" charset="0"/>
              <a:sym typeface="Barlow Bold"/>
            </a:endParaRPr>
          </a:p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b="1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Additional functionalities you plan to implement</a:t>
            </a:r>
          </a:p>
          <a:p>
            <a:pPr marL="329248" lvl="1" algn="l">
              <a:lnSpc>
                <a:spcPts val="3632"/>
              </a:lnSpc>
            </a:pPr>
            <a:r>
              <a:rPr lang="en-US" sz="3050" b="1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    </a:t>
            </a: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Speech to text conversion in report submission</a:t>
            </a:r>
          </a:p>
          <a:p>
            <a:pPr marL="329248" lvl="1" algn="l">
              <a:lnSpc>
                <a:spcPts val="3632"/>
              </a:lnSpc>
            </a:pP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    Multi language support </a:t>
            </a:r>
          </a:p>
          <a:p>
            <a:pPr marL="329248" lvl="1" algn="l">
              <a:lnSpc>
                <a:spcPts val="3632"/>
              </a:lnSpc>
            </a:pP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    Collaboration with legal authorities</a:t>
            </a:r>
          </a:p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endParaRPr lang="en-US" sz="3050" b="1" dirty="0">
              <a:solidFill>
                <a:srgbClr val="000000"/>
              </a:solidFill>
              <a:latin typeface="Arial" panose="020B0604020202020204" pitchFamily="34" charset="0"/>
              <a:ea typeface="Barlow Bold"/>
              <a:cs typeface="Arial" panose="020B0604020202020204" pitchFamily="34" charset="0"/>
              <a:sym typeface="Barlow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0C5E1B-7FE1-A09C-0366-C7FEE78B74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200" y="8382000"/>
            <a:ext cx="3480194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28700"/>
            <a:ext cx="2974281" cy="633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2"/>
              </a:lnSpc>
              <a:spcBef>
                <a:spcPct val="0"/>
              </a:spcBef>
            </a:pPr>
            <a:r>
              <a:rPr lang="en-US" sz="4157" b="1">
                <a:solidFill>
                  <a:srgbClr val="000000"/>
                </a:solidFill>
                <a:latin typeface="Barlow Bold Bold"/>
                <a:ea typeface="Barlow Bold Bold"/>
                <a:cs typeface="Barlow Bold Bold"/>
                <a:sym typeface="Barlow Bold Bold"/>
              </a:rPr>
              <a:t>FEASIBILITY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08906" y="2180277"/>
            <a:ext cx="13798900" cy="69249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Potential challenges and risks</a:t>
            </a:r>
          </a:p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endParaRPr lang="en-US" sz="3050" dirty="0">
              <a:solidFill>
                <a:srgbClr val="000000"/>
              </a:solidFill>
              <a:latin typeface="Barlow Bold"/>
              <a:ea typeface="Barlow Bold"/>
              <a:cs typeface="Barlow Bold"/>
              <a:sym typeface="Barlow Bold"/>
            </a:endParaRPr>
          </a:p>
          <a:p>
            <a:pPr marL="329248" lvl="1" algn="l">
              <a:lnSpc>
                <a:spcPts val="3632"/>
              </a:lnSpc>
            </a:pP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Improving the deep learning models continuously to detect the perfecting  deepfakes.</a:t>
            </a:r>
          </a:p>
          <a:p>
            <a:pPr marL="329248" lvl="1" algn="l">
              <a:lnSpc>
                <a:spcPts val="3632"/>
              </a:lnSpc>
            </a:pP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Integrating speech to text service with high accuracy irrespective of language.</a:t>
            </a:r>
          </a:p>
          <a:p>
            <a:pPr marL="329248" lvl="1" algn="l">
              <a:lnSpc>
                <a:spcPts val="3632"/>
              </a:lnSpc>
            </a:pP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Improving the Generative AI implementation to extract the key features from the report irrespective of the language.</a:t>
            </a:r>
          </a:p>
          <a:p>
            <a:pPr marL="329248" lvl="1" algn="l">
              <a:lnSpc>
                <a:spcPts val="3632"/>
              </a:lnSpc>
            </a:pPr>
            <a:endParaRPr lang="en-US" sz="3050" dirty="0">
              <a:solidFill>
                <a:srgbClr val="000000"/>
              </a:solidFill>
              <a:latin typeface="Barlow Bold"/>
              <a:ea typeface="Barlow Bold"/>
              <a:cs typeface="Barlow Bold"/>
              <a:sym typeface="Barlow Bold"/>
            </a:endParaRPr>
          </a:p>
          <a:p>
            <a:pPr marL="329248" lvl="1" algn="l">
              <a:lnSpc>
                <a:spcPts val="3632"/>
              </a:lnSpc>
            </a:pPr>
            <a:endParaRPr lang="en-US" sz="3050" dirty="0">
              <a:solidFill>
                <a:srgbClr val="000000"/>
              </a:solidFill>
              <a:latin typeface="Barlow Bold"/>
              <a:ea typeface="Barlow Bold"/>
              <a:cs typeface="Barlow Bold"/>
              <a:sym typeface="Barlow Bold"/>
            </a:endParaRPr>
          </a:p>
          <a:p>
            <a:pPr marL="329248" lvl="1" algn="l">
              <a:lnSpc>
                <a:spcPts val="3632"/>
              </a:lnSpc>
            </a:pPr>
            <a:endParaRPr lang="en-US" sz="3050" dirty="0">
              <a:solidFill>
                <a:srgbClr val="000000"/>
              </a:solidFill>
              <a:latin typeface="Barlow Bold"/>
              <a:ea typeface="Barlow Bold"/>
              <a:cs typeface="Barlow Bold"/>
              <a:sym typeface="Barlow Bold"/>
            </a:endParaRPr>
          </a:p>
          <a:p>
            <a:pPr marL="658496" lvl="1" indent="-329248" algn="l">
              <a:lnSpc>
                <a:spcPts val="3632"/>
              </a:lnSpc>
              <a:buFont typeface="Arial"/>
              <a:buChar char="•"/>
            </a:pPr>
            <a:r>
              <a:rPr lang="en-US" sz="3050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Strategies for overcoming these challenges</a:t>
            </a:r>
          </a:p>
          <a:p>
            <a:pPr marL="329248" lvl="1" algn="l">
              <a:lnSpc>
                <a:spcPts val="3632"/>
              </a:lnSpc>
            </a:pPr>
            <a:endParaRPr lang="en-US" sz="3050" dirty="0">
              <a:solidFill>
                <a:srgbClr val="000000"/>
              </a:solidFill>
              <a:latin typeface="Barlow Bold"/>
              <a:ea typeface="Barlow Bold"/>
              <a:cs typeface="Barlow Bold"/>
              <a:sym typeface="Barlow Bold"/>
            </a:endParaRPr>
          </a:p>
          <a:p>
            <a:pPr marL="329248" lvl="1" algn="l">
              <a:lnSpc>
                <a:spcPts val="3632"/>
              </a:lnSpc>
            </a:pPr>
            <a:r>
              <a:rPr lang="en-US" sz="3050" dirty="0">
                <a:solidFill>
                  <a:srgbClr val="000000"/>
                </a:solidFill>
                <a:latin typeface="Arial" panose="020B0604020202020204" pitchFamily="34" charset="0"/>
                <a:ea typeface="Barlow Bold"/>
                <a:cs typeface="Arial" panose="020B0604020202020204" pitchFamily="34" charset="0"/>
                <a:sym typeface="Barlow Bold"/>
              </a:rPr>
              <a:t>Continuously looking for open source developments to integrate in our                  platform</a:t>
            </a:r>
          </a:p>
          <a:p>
            <a:pPr algn="l">
              <a:lnSpc>
                <a:spcPts val="3632"/>
              </a:lnSpc>
            </a:pPr>
            <a:endParaRPr lang="en-US" sz="3050" dirty="0">
              <a:solidFill>
                <a:srgbClr val="000000"/>
              </a:solidFill>
              <a:latin typeface="Barlow Bold"/>
              <a:ea typeface="Barlow Bold"/>
              <a:cs typeface="Barlow Bold"/>
              <a:sym typeface="Barlow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3273C5-0273-3100-927E-D3F87D03B2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7806" y="8382000"/>
            <a:ext cx="3480194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"/>
            <a:ext cx="18288006" cy="10287002"/>
          </a:xfrm>
          <a:prstGeom prst="rect">
            <a:avLst/>
          </a:prstGeom>
          <a:noFill/>
          <a:ln>
            <a:noFill/>
          </a:ln>
        </p:spPr>
      </p:pic>
      <p:sp>
        <p:nvSpPr>
          <p:cNvPr id="753" name="Google Shape;753;p60"/>
          <p:cNvSpPr txBox="1">
            <a:spLocks noGrp="1"/>
          </p:cNvSpPr>
          <p:nvPr>
            <p:ph type="ctrTitle" idx="4294967295"/>
          </p:nvPr>
        </p:nvSpPr>
        <p:spPr>
          <a:xfrm>
            <a:off x="1219200" y="4343281"/>
            <a:ext cx="15505800" cy="1600438"/>
          </a:xfrm>
          <a:prstGeom prst="rect">
            <a:avLst/>
          </a:prstGeom>
        </p:spPr>
        <p:txBody>
          <a:bodyPr spcFirstLastPara="1" vert="horz" wrap="square" lIns="182850" tIns="0" rIns="182850" bIns="0" rtlCol="0" anchor="t" anchorCtr="0">
            <a:spAutoFit/>
          </a:bodyPr>
          <a:lstStyle/>
          <a:p>
            <a:pPr>
              <a:spcBef>
                <a:spcPts val="0"/>
              </a:spcBef>
            </a:pPr>
            <a:r>
              <a:rPr lang="en" sz="10400" dirty="0">
                <a:solidFill>
                  <a:srgbClr val="51DA4B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&gt;</a:t>
            </a:r>
            <a:r>
              <a:rPr lang="en" sz="10400" dirty="0">
                <a:solidFill>
                  <a:schemeClr val="bg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Team Details</a:t>
            </a:r>
            <a:endParaRPr sz="10400" dirty="0">
              <a:solidFill>
                <a:schemeClr val="bg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D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1711168"/>
            <a:ext cx="9392146" cy="633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741"/>
              </a:lnSpc>
            </a:pPr>
            <a:endParaRPr lang="en-US" sz="3338" spc="50" dirty="0">
              <a:solidFill>
                <a:srgbClr val="000000"/>
              </a:solidFill>
              <a:latin typeface="Barlow Bold"/>
              <a:ea typeface="Barlow Bold"/>
              <a:cs typeface="Barlow Bold"/>
              <a:sym typeface="Barlow Bold"/>
            </a:endParaRPr>
          </a:p>
        </p:txBody>
      </p:sp>
      <p:pic>
        <p:nvPicPr>
          <p:cNvPr id="25" name="Google Shape;429;p38">
            <a:extLst>
              <a:ext uri="{FF2B5EF4-FFF2-40B4-BE49-F238E27FC236}">
                <a16:creationId xmlns:a16="http://schemas.microsoft.com/office/drawing/2014/main" id="{F9AA3E22-2771-B50B-6252-02C5D15E8824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4800" y="5900321"/>
            <a:ext cx="18288000" cy="582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436;p38">
            <a:extLst>
              <a:ext uri="{FF2B5EF4-FFF2-40B4-BE49-F238E27FC236}">
                <a16:creationId xmlns:a16="http://schemas.microsoft.com/office/drawing/2014/main" id="{C886842E-DBDA-BD73-5755-F75232C2A30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309" y="1829696"/>
            <a:ext cx="2147702" cy="211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438;p38">
            <a:extLst>
              <a:ext uri="{FF2B5EF4-FFF2-40B4-BE49-F238E27FC236}">
                <a16:creationId xmlns:a16="http://schemas.microsoft.com/office/drawing/2014/main" id="{4985559C-6BFE-B100-02F9-6DC10B72F391}"/>
              </a:ext>
            </a:extLst>
          </p:cNvPr>
          <p:cNvSpPr txBox="1">
            <a:spLocks/>
          </p:cNvSpPr>
          <p:nvPr/>
        </p:nvSpPr>
        <p:spPr>
          <a:xfrm>
            <a:off x="3409550" y="2142751"/>
            <a:ext cx="4962000" cy="553998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3600" dirty="0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D</a:t>
            </a:r>
            <a:r>
              <a:rPr lang="en-IN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urga</a:t>
            </a:r>
            <a:r>
              <a:rPr lang="en-IN" sz="3600" dirty="0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 Prasad , </a:t>
            </a:r>
            <a:r>
              <a:rPr lang="en-IN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Kavali</a:t>
            </a:r>
            <a:endParaRPr lang="en-IN" sz="3600" dirty="0">
              <a:solidFill>
                <a:srgbClr val="1C1C1C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3" name="Google Shape;439;p38">
            <a:extLst>
              <a:ext uri="{FF2B5EF4-FFF2-40B4-BE49-F238E27FC236}">
                <a16:creationId xmlns:a16="http://schemas.microsoft.com/office/drawing/2014/main" id="{9C1098F2-1107-B12C-9260-912403062A71}"/>
              </a:ext>
            </a:extLst>
          </p:cNvPr>
          <p:cNvSpPr txBox="1">
            <a:spLocks/>
          </p:cNvSpPr>
          <p:nvPr/>
        </p:nvSpPr>
        <p:spPr>
          <a:xfrm>
            <a:off x="3409550" y="2769407"/>
            <a:ext cx="4962000" cy="861774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Student</a:t>
            </a:r>
          </a:p>
          <a:p>
            <a:pPr algn="l">
              <a:spcBef>
                <a:spcPts val="0"/>
              </a:spcBef>
            </a:pPr>
            <a:r>
              <a:rPr lang="en-IN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VIT-AP University </a:t>
            </a:r>
          </a:p>
        </p:txBody>
      </p:sp>
      <p:pic>
        <p:nvPicPr>
          <p:cNvPr id="34" name="Google Shape;440;p38">
            <a:extLst>
              <a:ext uri="{FF2B5EF4-FFF2-40B4-BE49-F238E27FC236}">
                <a16:creationId xmlns:a16="http://schemas.microsoft.com/office/drawing/2014/main" id="{B1A5140B-4BD4-A5F2-5CB1-5688B28988A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309" y="4553446"/>
            <a:ext cx="2147702" cy="21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441;p38">
            <a:extLst>
              <a:ext uri="{FF2B5EF4-FFF2-40B4-BE49-F238E27FC236}">
                <a16:creationId xmlns:a16="http://schemas.microsoft.com/office/drawing/2014/main" id="{F8BFD89E-F476-D3DB-E7AC-2083D69FAD5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6308" y="4553446"/>
            <a:ext cx="1898152" cy="1864598"/>
          </a:xfrm>
          <a:prstGeom prst="rect">
            <a:avLst/>
          </a:prstGeom>
          <a:noFill/>
          <a:ln w="9525" cap="flat" cmpd="sng">
            <a:solidFill>
              <a:srgbClr val="1C1C1C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6" name="Google Shape;442;p38">
            <a:extLst>
              <a:ext uri="{FF2B5EF4-FFF2-40B4-BE49-F238E27FC236}">
                <a16:creationId xmlns:a16="http://schemas.microsoft.com/office/drawing/2014/main" id="{5B23F3ED-F76A-DFEB-A4B1-0C7766DE58A2}"/>
              </a:ext>
            </a:extLst>
          </p:cNvPr>
          <p:cNvSpPr txBox="1">
            <a:spLocks/>
          </p:cNvSpPr>
          <p:nvPr/>
        </p:nvSpPr>
        <p:spPr>
          <a:xfrm>
            <a:off x="3409550" y="4312503"/>
            <a:ext cx="4962000" cy="1107996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3600" dirty="0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Anirudh </a:t>
            </a:r>
            <a:r>
              <a:rPr lang="en-IN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Gowtham,Chilamkuri</a:t>
            </a:r>
            <a:endParaRPr lang="en-IN" sz="3600" dirty="0">
              <a:solidFill>
                <a:srgbClr val="1C1C1C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7" name="Google Shape;443;p38">
            <a:extLst>
              <a:ext uri="{FF2B5EF4-FFF2-40B4-BE49-F238E27FC236}">
                <a16:creationId xmlns:a16="http://schemas.microsoft.com/office/drawing/2014/main" id="{F655218F-C9E7-D85F-4E85-3152516C104B}"/>
              </a:ext>
            </a:extLst>
          </p:cNvPr>
          <p:cNvSpPr txBox="1">
            <a:spLocks/>
          </p:cNvSpPr>
          <p:nvPr/>
        </p:nvSpPr>
        <p:spPr>
          <a:xfrm>
            <a:off x="3409550" y="5493157"/>
            <a:ext cx="4962000" cy="861774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Student</a:t>
            </a:r>
          </a:p>
          <a:p>
            <a:pPr algn="l">
              <a:spcBef>
                <a:spcPts val="0"/>
              </a:spcBef>
            </a:pPr>
            <a:r>
              <a:rPr lang="en-IN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VIT-AP University</a:t>
            </a:r>
          </a:p>
        </p:txBody>
      </p:sp>
      <p:pic>
        <p:nvPicPr>
          <p:cNvPr id="38" name="Google Shape;444;p38">
            <a:extLst>
              <a:ext uri="{FF2B5EF4-FFF2-40B4-BE49-F238E27FC236}">
                <a16:creationId xmlns:a16="http://schemas.microsoft.com/office/drawing/2014/main" id="{072D6E6A-CCC2-CEFF-D6E1-AB76B70DD2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6759" y="1829696"/>
            <a:ext cx="2147702" cy="21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445;p38">
            <a:extLst>
              <a:ext uri="{FF2B5EF4-FFF2-40B4-BE49-F238E27FC236}">
                <a16:creationId xmlns:a16="http://schemas.microsoft.com/office/drawing/2014/main" id="{FA10CAB4-DCEA-B43C-7ED9-F93537BB007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26758" y="1829696"/>
            <a:ext cx="1898152" cy="1864598"/>
          </a:xfrm>
          <a:prstGeom prst="rect">
            <a:avLst/>
          </a:prstGeom>
          <a:noFill/>
          <a:ln w="9525" cap="flat" cmpd="sng">
            <a:solidFill>
              <a:srgbClr val="1C1C1C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" name="Google Shape;446;p38">
            <a:extLst>
              <a:ext uri="{FF2B5EF4-FFF2-40B4-BE49-F238E27FC236}">
                <a16:creationId xmlns:a16="http://schemas.microsoft.com/office/drawing/2014/main" id="{9487D600-70E6-F866-C1D9-2C5561630DBC}"/>
              </a:ext>
            </a:extLst>
          </p:cNvPr>
          <p:cNvSpPr txBox="1">
            <a:spLocks/>
          </p:cNvSpPr>
          <p:nvPr/>
        </p:nvSpPr>
        <p:spPr>
          <a:xfrm>
            <a:off x="11430000" y="2142751"/>
            <a:ext cx="4962000" cy="553998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Jitin</a:t>
            </a:r>
            <a:r>
              <a:rPr lang="en-IN" sz="3600" dirty="0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, </a:t>
            </a:r>
            <a:r>
              <a:rPr lang="en-IN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Kaligotla</a:t>
            </a:r>
            <a:endParaRPr lang="en-IN" sz="3600" dirty="0">
              <a:solidFill>
                <a:srgbClr val="1C1C1C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41" name="Google Shape;447;p38">
            <a:extLst>
              <a:ext uri="{FF2B5EF4-FFF2-40B4-BE49-F238E27FC236}">
                <a16:creationId xmlns:a16="http://schemas.microsoft.com/office/drawing/2014/main" id="{F497EB50-13FB-0FA0-8E8E-AD2797F844C7}"/>
              </a:ext>
            </a:extLst>
          </p:cNvPr>
          <p:cNvSpPr txBox="1">
            <a:spLocks/>
          </p:cNvSpPr>
          <p:nvPr/>
        </p:nvSpPr>
        <p:spPr>
          <a:xfrm>
            <a:off x="11430000" y="2696805"/>
            <a:ext cx="4962000" cy="1292662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Student</a:t>
            </a:r>
          </a:p>
          <a:p>
            <a:pPr algn="l">
              <a:spcBef>
                <a:spcPts val="0"/>
              </a:spcBef>
            </a:pPr>
            <a:r>
              <a:rPr lang="en-IN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VIT-AP University </a:t>
            </a:r>
          </a:p>
          <a:p>
            <a:pPr algn="l">
              <a:spcBef>
                <a:spcPts val="0"/>
              </a:spcBef>
            </a:pPr>
            <a:endParaRPr lang="en-IN" sz="2800" dirty="0">
              <a:solidFill>
                <a:srgbClr val="1C1C1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42" name="Google Shape;448;p38">
            <a:extLst>
              <a:ext uri="{FF2B5EF4-FFF2-40B4-BE49-F238E27FC236}">
                <a16:creationId xmlns:a16="http://schemas.microsoft.com/office/drawing/2014/main" id="{3EA1987F-9861-04B7-DD05-E3695EEF824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6759" y="4553446"/>
            <a:ext cx="2147702" cy="21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49;p38">
            <a:extLst>
              <a:ext uri="{FF2B5EF4-FFF2-40B4-BE49-F238E27FC236}">
                <a16:creationId xmlns:a16="http://schemas.microsoft.com/office/drawing/2014/main" id="{73EC894A-6068-C4E4-291D-295A2B7FFFF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26758" y="4553446"/>
            <a:ext cx="1898152" cy="1864598"/>
          </a:xfrm>
          <a:prstGeom prst="rect">
            <a:avLst/>
          </a:prstGeom>
          <a:noFill/>
          <a:ln w="9525" cap="flat" cmpd="sng">
            <a:solidFill>
              <a:srgbClr val="1C1C1C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4" name="Google Shape;450;p38">
            <a:extLst>
              <a:ext uri="{FF2B5EF4-FFF2-40B4-BE49-F238E27FC236}">
                <a16:creationId xmlns:a16="http://schemas.microsoft.com/office/drawing/2014/main" id="{ADFAB062-E572-B46B-EB57-FC4AE009248E}"/>
              </a:ext>
            </a:extLst>
          </p:cNvPr>
          <p:cNvSpPr txBox="1">
            <a:spLocks/>
          </p:cNvSpPr>
          <p:nvPr/>
        </p:nvSpPr>
        <p:spPr>
          <a:xfrm>
            <a:off x="11430000" y="4312503"/>
            <a:ext cx="4962000" cy="1107996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3600" dirty="0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P</a:t>
            </a:r>
            <a:r>
              <a:rPr lang="en-IN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avan</a:t>
            </a:r>
            <a:r>
              <a:rPr lang="en-IN" sz="3600" dirty="0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 Kumar , </a:t>
            </a:r>
            <a:r>
              <a:rPr lang="en-IN" sz="3600" dirty="0" err="1">
                <a:solidFill>
                  <a:srgbClr val="1C1C1C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Kundarpu</a:t>
            </a:r>
            <a:endParaRPr lang="en-IN" sz="3600" dirty="0">
              <a:solidFill>
                <a:srgbClr val="1C1C1C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45" name="Google Shape;451;p38">
            <a:extLst>
              <a:ext uri="{FF2B5EF4-FFF2-40B4-BE49-F238E27FC236}">
                <a16:creationId xmlns:a16="http://schemas.microsoft.com/office/drawing/2014/main" id="{395CCC72-8FCB-FE3E-93BF-B2EF861C0A91}"/>
              </a:ext>
            </a:extLst>
          </p:cNvPr>
          <p:cNvSpPr txBox="1">
            <a:spLocks/>
          </p:cNvSpPr>
          <p:nvPr/>
        </p:nvSpPr>
        <p:spPr>
          <a:xfrm>
            <a:off x="11430000" y="5493157"/>
            <a:ext cx="4962000" cy="861774"/>
          </a:xfrm>
          <a:prstGeom prst="rect">
            <a:avLst/>
          </a:prstGeom>
        </p:spPr>
        <p:txBody>
          <a:bodyPr spcFirstLastPara="1" vert="horz" wrap="square" lIns="182850" tIns="0" rIns="182850" bIns="0" rtlCol="0" anchor="b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Student</a:t>
            </a:r>
          </a:p>
          <a:p>
            <a:pPr algn="l">
              <a:spcBef>
                <a:spcPts val="0"/>
              </a:spcBef>
            </a:pPr>
            <a:r>
              <a:rPr lang="en-IN" sz="2800" dirty="0">
                <a:solidFill>
                  <a:srgbClr val="1C1C1C"/>
                </a:solidFill>
                <a:latin typeface="Space Grotesk"/>
                <a:ea typeface="Space Grotesk"/>
                <a:cs typeface="Space Grotesk"/>
                <a:sym typeface="Space Grotesk"/>
              </a:rPr>
              <a:t>VIT-AP University</a:t>
            </a:r>
          </a:p>
        </p:txBody>
      </p:sp>
      <p:sp>
        <p:nvSpPr>
          <p:cNvPr id="46" name="Freeform 2">
            <a:extLst>
              <a:ext uri="{FF2B5EF4-FFF2-40B4-BE49-F238E27FC236}">
                <a16:creationId xmlns:a16="http://schemas.microsoft.com/office/drawing/2014/main" id="{E18BB2A0-0305-3DE2-D996-346379538DCB}"/>
              </a:ext>
            </a:extLst>
          </p:cNvPr>
          <p:cNvSpPr/>
          <p:nvPr/>
        </p:nvSpPr>
        <p:spPr>
          <a:xfrm>
            <a:off x="6258173" y="4193049"/>
            <a:ext cx="12029827" cy="6112884"/>
          </a:xfrm>
          <a:custGeom>
            <a:avLst/>
            <a:gdLst/>
            <a:ahLst/>
            <a:cxnLst/>
            <a:rect l="l" t="t" r="r" b="b"/>
            <a:pathLst>
              <a:path w="12563227" h="7066815">
                <a:moveTo>
                  <a:pt x="0" y="0"/>
                </a:moveTo>
                <a:lnTo>
                  <a:pt x="12563227" y="0"/>
                </a:lnTo>
                <a:lnTo>
                  <a:pt x="12563227" y="7066815"/>
                </a:lnTo>
                <a:lnTo>
                  <a:pt x="0" y="70668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911314-69B3-851F-2523-223ED2B13BD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904" y="1829695"/>
            <a:ext cx="1865437" cy="18654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5EF0C2-CF21-3DED-E7DC-FA8E53A986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95872" y="1787768"/>
            <a:ext cx="1929038" cy="21141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6B29B1-D86D-062F-ACEB-CF4EDC55FA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0458" y="4520732"/>
            <a:ext cx="2024002" cy="18973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CC9E3B-85D2-C419-A004-B909C820EAC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76641" y="4524019"/>
            <a:ext cx="1848270" cy="199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952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316</Words>
  <Application>Microsoft Office PowerPoint</Application>
  <PresentationFormat>Custom</PresentationFormat>
  <Paragraphs>64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Space Grotesk</vt:lpstr>
      <vt:lpstr>Arial</vt:lpstr>
      <vt:lpstr>Space Grotesk Medium</vt:lpstr>
      <vt:lpstr>Segoe UI</vt:lpstr>
      <vt:lpstr>Calibri</vt:lpstr>
      <vt:lpstr>Barlow Bold Bold</vt:lpstr>
      <vt:lpstr>Barlow Bold</vt:lpstr>
      <vt:lpstr>Wingdings</vt:lpstr>
      <vt:lpstr>Arial Unicode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&gt;Team Details</vt:lpstr>
      <vt:lpstr>PowerPoint Presentation</vt:lpstr>
      <vt:lpstr>Thanks for Joining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goes here</dc:title>
  <dc:creator>DELL</dc:creator>
  <cp:lastModifiedBy>KAVALI DURGA PRASAD</cp:lastModifiedBy>
  <cp:revision>8</cp:revision>
  <dcterms:created xsi:type="dcterms:W3CDTF">2006-08-16T00:00:00Z</dcterms:created>
  <dcterms:modified xsi:type="dcterms:W3CDTF">2024-10-25T06:11:09Z</dcterms:modified>
  <dc:identifier>DAGTMY47ztE</dc:identifier>
</cp:coreProperties>
</file>

<file path=docProps/thumbnail.jpeg>
</file>